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7" r:id="rId4"/>
    <p:sldId id="268" r:id="rId5"/>
    <p:sldId id="271" r:id="rId6"/>
    <p:sldId id="272" r:id="rId7"/>
    <p:sldId id="273" r:id="rId8"/>
    <p:sldId id="274" r:id="rId9"/>
    <p:sldId id="270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8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90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856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4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398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83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19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23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69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58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84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6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ln w="6350">
            <a:solidFill>
              <a:srgbClr val="5A4012"/>
            </a:solidFill>
          </a:ln>
          <a:solidFill>
            <a:schemeClr val="accent4">
              <a:lumMod val="75000"/>
            </a:schemeClr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49643" y="665162"/>
            <a:ext cx="5165125" cy="5191941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Домашний эксперимент как средство формирования </a:t>
            </a:r>
            <a:r>
              <a:rPr lang="ru-RU" sz="4000" dirty="0"/>
              <a:t>познавательного интереса учащихся к предмету «Химия»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186616" y="4917990"/>
            <a:ext cx="5280454" cy="1458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</a:rPr>
              <a:t>Учитель химии КОГОБУ СШ с УИОП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</a:rPr>
              <a:t>пгт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</a:rPr>
              <a:t> Нагорск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</a:rPr>
              <a:t>Антышева Н.А.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9547" y="260194"/>
            <a:ext cx="5340550" cy="555572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Успехов вам, уважаемые коллеги !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45" y="1937951"/>
            <a:ext cx="28575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4313" y="5198076"/>
            <a:ext cx="5387545" cy="1659924"/>
          </a:xfrm>
        </p:spPr>
        <p:txBody>
          <a:bodyPr>
            <a:noAutofit/>
          </a:bodyPr>
          <a:lstStyle/>
          <a:p>
            <a:pPr algn="r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2477" y="856736"/>
            <a:ext cx="5407968" cy="5016842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Georgia Pro Cond Black" panose="02040A06050405020203" pitchFamily="18" charset="0"/>
              </a:rPr>
              <a:t>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Georgia Pro Black" panose="02040A02050405020203" pitchFamily="18" charset="0"/>
              </a:rPr>
              <a:t>Учебный химический эксперимент – метод обучения, специфика которого состоит в способе познания истины, важнейший путь связи теории с практикой при обучении химии, путь превращения знаний в убеждения. </a:t>
            </a:r>
            <a:endParaRPr lang="ru-RU" i="1" dirty="0" smtClean="0">
              <a:solidFill>
                <a:schemeClr val="accent4">
                  <a:lumMod val="50000"/>
                </a:schemeClr>
              </a:solidFill>
              <a:latin typeface="Georgia Pro Black" panose="02040A02050405020203" pitchFamily="18" charset="0"/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Georgia Pro Black" panose="02040A02050405020203" pitchFamily="18" charset="0"/>
              </a:rPr>
              <a:t>Химический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Georgia Pro Black" panose="02040A02050405020203" pitchFamily="18" charset="0"/>
              </a:rPr>
              <a:t>эксперимент, применяемый в школьной практике, обычно служит подтверждением определенных теоретических положений и занимает подобающее ему ведущее место в обучении химии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39" y="420130"/>
            <a:ext cx="4779262" cy="2861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664" y="3972697"/>
            <a:ext cx="2854194" cy="1988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00" y="3414909"/>
            <a:ext cx="2328339" cy="31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11977" y="5568778"/>
            <a:ext cx="4916670" cy="856735"/>
          </a:xfrm>
        </p:spPr>
        <p:txBody>
          <a:bodyPr>
            <a:normAutofit/>
          </a:bodyPr>
          <a:lstStyle/>
          <a:p>
            <a:pPr algn="r"/>
            <a:endParaRPr lang="ru-RU" sz="11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071287" y="914400"/>
            <a:ext cx="5449158" cy="4497859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Домашний эксперимент —это индивидуальная практическая самостоятельная работа, которая проводится с использованием веществ и предметов домашнего обихода, выполняемая под опосредованным руководством учителя.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38" y="1435959"/>
            <a:ext cx="38100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14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3600" dirty="0" smtClean="0"/>
              <a:t>Правила </a:t>
            </a:r>
            <a:r>
              <a:rPr lang="ru-RU" sz="3600" dirty="0"/>
              <a:t>техники безопасности при  проведении домашних опытов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нструкция 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для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учащихся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Чего нельзя делать при проведении домашних опытов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568" y="728964"/>
            <a:ext cx="5239264" cy="50565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68373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1448" y="889686"/>
            <a:ext cx="49674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1.Получение дистиллированной воды</a:t>
            </a:r>
            <a:endParaRPr lang="ru-RU" sz="1100" b="1" i="1" u="sng" dirty="0">
              <a:solidFill>
                <a:srgbClr val="002060"/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Налейте в эмалированный чайник на 1/3 объёма воды и поставьте на газовую плиту так, чтобы носик чайника выступал за край плиты. Когда вода закипит, нацепите на носик чайника стеклянную банку-холодильник, под которую приспособьте вторую банку для сбора конденсата. Для того чтобы банка-холодильник не перегревалась, на неё можно класть смоченную холодной водой салфетку. Опишите свои наблюдения и сделайте выводы.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Адсорбционные  свойства угля</a:t>
            </a:r>
            <a:endParaRPr lang="ru-RU" sz="1100" b="1" i="1" u="sng" dirty="0">
              <a:solidFill>
                <a:srgbClr val="002060"/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стакане приготовьте раствор гуаши (чернил, краски фломастеров) и положите 5-10 таблеток активированного угля. Опишите свои наблюдения и сделайте выводы.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effectLst/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43134" y="675503"/>
            <a:ext cx="4967417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400" b="1" i="1" u="sng" dirty="0" smtClean="0">
              <a:solidFill>
                <a:srgbClr val="002060"/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i="1" u="sng" dirty="0" smtClean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3.Условия </a:t>
            </a: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коррозии. </a:t>
            </a:r>
            <a:r>
              <a:rPr lang="ru-RU" sz="1400" b="1" i="1" u="sng" dirty="0" smtClean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Способы </a:t>
            </a: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защиты от коррозии</a:t>
            </a:r>
            <a:endParaRPr lang="ru-RU" sz="1100" b="1" i="1" u="sng" dirty="0">
              <a:solidFill>
                <a:srgbClr val="002060"/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Два  очищенных от ржавчины железных гвоздя опустите с воду, но один должен быть полностью погружен в воду, а второй  - на половину.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Три очищенных от ржавчины гвоздя: к одному «примотайте» алюминиевую проволоку, к другому – медную, а третий –  просто сам по себе. Опустите их в стакан с водой. Опишите свои наблюдения и сделайте выводы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100" dirty="0"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1400" b="1" i="1" u="sng" dirty="0">
                <a:solidFill>
                  <a:srgbClr val="002060"/>
                </a:solidFill>
                <a:latin typeface="Georgia Pro Cond" panose="02040506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 «Чернила для тайнописи»</a:t>
            </a:r>
            <a:endParaRPr lang="ru-RU" sz="1100" b="1" i="1" u="sng" dirty="0">
              <a:solidFill>
                <a:srgbClr val="002060"/>
              </a:solidFill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Выдавите в чашку несколько капель лимонного сока и напишите им на бумаге письмо. После высыхания надпись становится незаметной. Проявить её можно, прогладив листок горячим утюгом. Опишите свои наблюдения и сделайте выводы.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effectLst/>
              <a:latin typeface="Georgia Pro Cond" panose="02040506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600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2475" y="848498"/>
            <a:ext cx="5316171" cy="16393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Опыты </a:t>
            </a:r>
            <a:br>
              <a:rPr lang="ru-RU" sz="3200" dirty="0" smtClean="0"/>
            </a:br>
            <a:r>
              <a:rPr lang="ru-RU" sz="3200" dirty="0" smtClean="0"/>
              <a:t>с </a:t>
            </a:r>
            <a:r>
              <a:rPr lang="ru-RU" sz="3200" dirty="0" err="1" smtClean="0"/>
              <a:t>видеофиксацией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2474" y="3344563"/>
            <a:ext cx="5234975" cy="27450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b="1" i="1" dirty="0" smtClean="0">
                <a:solidFill>
                  <a:srgbClr val="002060"/>
                </a:solidFill>
              </a:rPr>
              <a:t>Действие </a:t>
            </a:r>
            <a:r>
              <a:rPr lang="ru-RU" b="1" i="1" dirty="0">
                <a:solidFill>
                  <a:srgbClr val="002060"/>
                </a:solidFill>
              </a:rPr>
              <a:t>йода на крахмал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b="1" i="1" dirty="0" smtClean="0">
                <a:solidFill>
                  <a:srgbClr val="002060"/>
                </a:solidFill>
              </a:rPr>
              <a:t> Действие </a:t>
            </a:r>
            <a:r>
              <a:rPr lang="ru-RU" b="1" i="1" dirty="0">
                <a:solidFill>
                  <a:srgbClr val="002060"/>
                </a:solidFill>
              </a:rPr>
              <a:t>слюны на крахмал.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  3</a:t>
            </a:r>
            <a:r>
              <a:rPr lang="ru-RU" b="1" i="1" dirty="0">
                <a:solidFill>
                  <a:srgbClr val="002060"/>
                </a:solidFill>
              </a:rPr>
              <a:t>. Действие каталазы на пероксид водорода.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4.Теплопроводность </a:t>
            </a:r>
            <a:r>
              <a:rPr lang="ru-RU" b="1" i="1" dirty="0">
                <a:solidFill>
                  <a:srgbClr val="002060"/>
                </a:solidFill>
              </a:rPr>
              <a:t>алюминия </a:t>
            </a:r>
          </a:p>
        </p:txBody>
      </p:sp>
    </p:spTree>
    <p:extLst>
      <p:ext uri="{BB962C8B-B14F-4D97-AF65-F5344CB8AC3E}">
        <p14:creationId xmlns:p14="http://schemas.microsoft.com/office/powerpoint/2010/main" val="4276633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Оформление </a:t>
            </a:r>
            <a:br>
              <a:rPr lang="ru-RU" sz="3200" dirty="0" smtClean="0"/>
            </a:br>
            <a:r>
              <a:rPr lang="ru-RU" sz="3200" dirty="0" smtClean="0"/>
              <a:t>в виде проекта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Проект  «Изготовление </a:t>
            </a:r>
            <a:r>
              <a:rPr lang="ru-RU" b="1" i="1" dirty="0">
                <a:solidFill>
                  <a:srgbClr val="002060"/>
                </a:solidFill>
              </a:rPr>
              <a:t>бумаги в домашних условиях»</a:t>
            </a:r>
          </a:p>
        </p:txBody>
      </p:sp>
    </p:spTree>
    <p:extLst>
      <p:ext uri="{BB962C8B-B14F-4D97-AF65-F5344CB8AC3E}">
        <p14:creationId xmlns:p14="http://schemas.microsoft.com/office/powerpoint/2010/main" val="2629373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36" y="272638"/>
            <a:ext cx="2755875" cy="20669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307" y="2252413"/>
            <a:ext cx="2783335" cy="20875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36" y="4203356"/>
            <a:ext cx="2945346" cy="2209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189" y="378941"/>
            <a:ext cx="2706448" cy="20298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0345" y="1202724"/>
            <a:ext cx="2634207" cy="19756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6070" y="2741298"/>
            <a:ext cx="2758567" cy="20689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96042" y="4347677"/>
            <a:ext cx="2752918" cy="206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3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5032506" cy="2915174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+mn-cs"/>
              </a:rPr>
              <a:t>Домашний эксперимент является одним из видов самостоятельной работы учащихся, имеющей большое значение для развития интереса к химии. </a:t>
            </a:r>
            <a:br>
              <a:rPr lang="ru-RU" sz="240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latin typeface="Georgia Pro Cond" panose="02040506050405020303" pitchFamily="18" charset="0"/>
                <a:ea typeface="Calibri" panose="020F0502020204030204" pitchFamily="34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6576" y="457201"/>
            <a:ext cx="5088812" cy="5643796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C000">
                    <a:lumMod val="50000"/>
                  </a:srgbClr>
                </a:solidFill>
                <a:latin typeface="Georgia Pro Cond" panose="02040506050405020303" pitchFamily="18" charset="0"/>
                <a:ea typeface="Calibri" panose="020F0502020204030204" pitchFamily="34" charset="0"/>
              </a:rPr>
              <a:t>Домашний эксперимент позволяет сделать домашнюю работу ученика более увлекательной, а желание сравнить полученный результат с аналогичной работой одноклассников и получить </a:t>
            </a:r>
            <a:r>
              <a:rPr lang="ru-RU" sz="2400" b="1" i="1" dirty="0" smtClean="0">
                <a:solidFill>
                  <a:srgbClr val="FFC000">
                    <a:lumMod val="50000"/>
                  </a:srgbClr>
                </a:solidFill>
                <a:latin typeface="Georgia Pro Cond" panose="02040506050405020303" pitchFamily="18" charset="0"/>
                <a:ea typeface="Calibri" panose="020F0502020204030204" pitchFamily="34" charset="0"/>
              </a:rPr>
              <a:t>оценку </a:t>
            </a:r>
            <a:r>
              <a:rPr lang="ru-RU" sz="2400" b="1" i="1" dirty="0">
                <a:solidFill>
                  <a:srgbClr val="FFC000">
                    <a:lumMod val="50000"/>
                  </a:srgbClr>
                </a:solidFill>
                <a:latin typeface="Georgia Pro Cond" panose="02040506050405020303" pitchFamily="18" charset="0"/>
                <a:ea typeface="Calibri" panose="020F0502020204030204" pitchFamily="34" charset="0"/>
              </a:rPr>
              <a:t>учителя мотивируют учащегося на внутренне осознанное посещение занятий по химии и получение химического образования в целом.</a:t>
            </a:r>
            <a:endParaRPr lang="ru-RU" sz="2400" b="1" i="1" dirty="0">
              <a:solidFill>
                <a:srgbClr val="FFC000">
                  <a:lumMod val="50000"/>
                </a:srgbClr>
              </a:solidFill>
              <a:latin typeface="Georgia Pro Cond" panose="020405060504050203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08" y="2841282"/>
            <a:ext cx="24574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12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6" id="{F508BB08-7BFF-4193-8876-0BA6A9E7B10A}" vid="{47069512-C618-486E-9F48-01ABEFCDE3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7</Template>
  <TotalTime>511</TotalTime>
  <Words>382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Georgia</vt:lpstr>
      <vt:lpstr>Georgia Pro Black</vt:lpstr>
      <vt:lpstr>Georgia Pro Cond</vt:lpstr>
      <vt:lpstr>Georgia Pro Cond Black</vt:lpstr>
      <vt:lpstr>Times New Roman</vt:lpstr>
      <vt:lpstr>листание 7</vt:lpstr>
      <vt:lpstr>   Домашний эксперимент как средство формирования познавательного интереса учащихся к предмету «Химия» </vt:lpstr>
      <vt:lpstr>  </vt:lpstr>
      <vt:lpstr>Презентация PowerPoint</vt:lpstr>
      <vt:lpstr>            Правила техники безопасности при  проведении домашних опытов </vt:lpstr>
      <vt:lpstr>Презентация PowerPoint</vt:lpstr>
      <vt:lpstr>Опыты  с видеофиксацией</vt:lpstr>
      <vt:lpstr>Оформление  в виде проекта</vt:lpstr>
      <vt:lpstr>Презентация PowerPoint</vt:lpstr>
      <vt:lpstr>Домашний эксперимент является одним из видов самостоятельной работы учащихся, имеющей большое значение для развития интереса к химии.  </vt:lpstr>
      <vt:lpstr>Успехов вам, уважаемые коллеги 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Пивоваров Александр Анатольевич</cp:lastModifiedBy>
  <cp:revision>52</cp:revision>
  <dcterms:created xsi:type="dcterms:W3CDTF">2016-11-15T09:14:47Z</dcterms:created>
  <dcterms:modified xsi:type="dcterms:W3CDTF">2025-10-20T04:48:51Z</dcterms:modified>
</cp:coreProperties>
</file>